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276" r:id="rId4"/>
    <p:sldId id="282" r:id="rId5"/>
    <p:sldId id="285" r:id="rId6"/>
    <p:sldId id="286" r:id="rId7"/>
    <p:sldId id="287" r:id="rId8"/>
    <p:sldId id="283" r:id="rId9"/>
    <p:sldId id="289" r:id="rId10"/>
    <p:sldId id="290" r:id="rId11"/>
    <p:sldId id="288" r:id="rId12"/>
    <p:sldId id="291" r:id="rId13"/>
    <p:sldId id="284" r:id="rId14"/>
    <p:sldId id="294" r:id="rId15"/>
    <p:sldId id="293" r:id="rId16"/>
    <p:sldId id="299" r:id="rId17"/>
    <p:sldId id="301" r:id="rId18"/>
    <p:sldId id="300" r:id="rId19"/>
    <p:sldId id="302" r:id="rId20"/>
    <p:sldId id="303" r:id="rId21"/>
    <p:sldId id="292" r:id="rId22"/>
    <p:sldId id="295" r:id="rId23"/>
    <p:sldId id="296" r:id="rId24"/>
    <p:sldId id="304" r:id="rId25"/>
    <p:sldId id="297" r:id="rId26"/>
    <p:sldId id="298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3" autoAdjust="0"/>
    <p:restoredTop sz="77761" autoAdjust="0"/>
  </p:normalViewPr>
  <p:slideViewPr>
    <p:cSldViewPr snapToGrid="0">
      <p:cViewPr varScale="1">
        <p:scale>
          <a:sx n="62" d="100"/>
          <a:sy n="62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90-4C21-9ED8-A186C0B94A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90-4C21-9ED8-A186C0B94A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90-4C21-9ED8-A186C0B94A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322693352"/>
        <c:axId val="322691056"/>
        <c:axId val="0"/>
      </c:bar3DChart>
      <c:catAx>
        <c:axId val="322693352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1056"/>
        <c:crosses val="autoZero"/>
        <c:auto val="1"/>
        <c:lblAlgn val="ctr"/>
        <c:lblOffset val="100"/>
        <c:noMultiLvlLbl val="0"/>
      </c:catAx>
      <c:valAx>
        <c:axId val="32269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33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8-48C6-BDA5-DD5887521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8-48C6-BDA5-DD5887521A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8-48C6-BDA5-DD588752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044000"/>
        <c:axId val="600045312"/>
      </c:lineChart>
      <c:catAx>
        <c:axId val="60004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045312"/>
        <c:crosses val="autoZero"/>
        <c:auto val="1"/>
        <c:lblAlgn val="ctr"/>
        <c:lblOffset val="100"/>
        <c:noMultiLvlLbl val="0"/>
      </c:catAx>
      <c:valAx>
        <c:axId val="600045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00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8-4B4C-A748-53AF25B1E3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8-4B4C-A748-53AF25B1E3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8-4B4C-A748-53AF25B1E30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26896688"/>
        <c:axId val="526893080"/>
      </c:barChart>
      <c:catAx>
        <c:axId val="526896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3080"/>
        <c:crosses val="autoZero"/>
        <c:auto val="1"/>
        <c:lblAlgn val="ctr"/>
        <c:lblOffset val="100"/>
        <c:noMultiLvlLbl val="0"/>
      </c:catAx>
      <c:valAx>
        <c:axId val="526893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Bad</a:t>
            </a:r>
            <a:r>
              <a:rPr lang="en-US" baseline="0" dirty="0"/>
              <a:t> Scale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1-4F44-B9E7-D91B16161E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Good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2-478E-B987-C7B35A0CC0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 flip="none" rotWithShape="1"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10800000" scaled="1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 a dozen…</a:t>
            </a:r>
          </a:p>
          <a:p>
            <a:endParaRPr lang="en-US" dirty="0"/>
          </a:p>
          <a:p>
            <a:r>
              <a:rPr lang="en-US" dirty="0"/>
              <a:t>Usually reasonably easy to use…</a:t>
            </a:r>
          </a:p>
          <a:p>
            <a:endParaRPr lang="en-US" dirty="0"/>
          </a:p>
          <a:p>
            <a:r>
              <a:rPr lang="en-US" dirty="0"/>
              <a:t>http://www.chartjs.org/</a:t>
            </a:r>
          </a:p>
          <a:p>
            <a:r>
              <a:rPr lang="en-US" dirty="0"/>
              <a:t>https://www.highcharts.com/products/highcharts</a:t>
            </a:r>
          </a:p>
          <a:p>
            <a:r>
              <a:rPr lang="en-US" dirty="0"/>
              <a:t>http://docs.telerik.com/kendo-ui/controls/charts/overview</a:t>
            </a:r>
          </a:p>
          <a:p>
            <a:r>
              <a:rPr lang="en-US" dirty="0"/>
              <a:t>https://developers.google.com/chart/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8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Mike Bostock | 2011</a:t>
            </a:r>
          </a:p>
          <a:p>
            <a:pPr marL="0" indent="0">
              <a:buNone/>
            </a:pPr>
            <a:r>
              <a:rPr lang="en-US" sz="1200" dirty="0"/>
              <a:t>D3 = Data Driven Documents</a:t>
            </a:r>
          </a:p>
          <a:p>
            <a:pPr marL="0" indent="0">
              <a:buNone/>
            </a:pPr>
            <a:r>
              <a:rPr lang="en-US" sz="1200" dirty="0"/>
              <a:t>Data Visualization Toolbox</a:t>
            </a:r>
          </a:p>
          <a:p>
            <a:pPr marL="0" indent="0">
              <a:buNone/>
            </a:pPr>
            <a:r>
              <a:rPr lang="en-US" sz="1200" dirty="0"/>
              <a:t>Uses Web Standards to make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is the laser chain saw of visualization tools</a:t>
            </a:r>
          </a:p>
          <a:p>
            <a:endParaRPr lang="en-US" dirty="0"/>
          </a:p>
          <a:p>
            <a:r>
              <a:rPr lang="en-US" dirty="0"/>
              <a:t>It’s a powerful library and has lots of features:</a:t>
            </a:r>
          </a:p>
          <a:p>
            <a:endParaRPr lang="en-US" dirty="0"/>
          </a:p>
          <a:p>
            <a:r>
              <a:rPr lang="en-US" dirty="0"/>
              <a:t>Scroll through the API documentation:</a:t>
            </a:r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DIY Charting Library</a:t>
            </a:r>
          </a:p>
          <a:p>
            <a:pPr marL="0" indent="0">
              <a:buNone/>
            </a:pPr>
            <a:r>
              <a:rPr lang="en-US" sz="1200" dirty="0"/>
              <a:t>- Build the basis for a company wide charting library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Unique Visualizations</a:t>
            </a:r>
          </a:p>
          <a:p>
            <a:pPr marL="0" indent="0">
              <a:buNone/>
            </a:pPr>
            <a:r>
              <a:rPr lang="en-US" sz="1200" dirty="0"/>
              <a:t>- Need something that the standard charts can’t handle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Low Level Control</a:t>
            </a:r>
          </a:p>
          <a:p>
            <a:pPr marL="0" indent="0">
              <a:buNone/>
            </a:pPr>
            <a:r>
              <a:rPr lang="en-US" sz="1200" dirty="0"/>
              <a:t>- Lots of people come to D3 after their regular charting stuff doesn’t work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Old web browsers</a:t>
            </a:r>
          </a:p>
          <a:p>
            <a:pPr marL="0" indent="0">
              <a:buNone/>
            </a:pPr>
            <a:r>
              <a:rPr lang="en-US" sz="1200" dirty="0"/>
              <a:t>- D3js is not great on older web browsers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something easy</a:t>
            </a:r>
          </a:p>
          <a:p>
            <a:pPr marL="0" indent="0">
              <a:buNone/>
            </a:pPr>
            <a:r>
              <a:rPr lang="en-US" sz="1200" dirty="0"/>
              <a:t>- D3 is not easy, you’re going to spend a lot of time fiddling with SVG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 advanced usages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If you just need a </a:t>
            </a:r>
            <a:r>
              <a:rPr lang="en-US" sz="1200" dirty="0" err="1"/>
              <a:t>barchart</a:t>
            </a:r>
            <a:r>
              <a:rPr lang="en-US" sz="1200" dirty="0"/>
              <a:t>, don’t spend the effort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D3.js is a high effort, high reward tool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charts</a:t>
            </a:r>
          </a:p>
          <a:p>
            <a:r>
              <a:rPr lang="en-US" dirty="0"/>
              <a:t>Easier to use than D3.js</a:t>
            </a:r>
          </a:p>
          <a:p>
            <a:r>
              <a:rPr lang="en-US" dirty="0"/>
              <a:t>Uses the older version of D3, which is annoying.</a:t>
            </a:r>
          </a:p>
          <a:p>
            <a:endParaRPr lang="en-US" dirty="0"/>
          </a:p>
          <a:p>
            <a:r>
              <a:rPr lang="en-US" dirty="0"/>
              <a:t>D3 v3 vs. D3 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best way to learn d3.js? </a:t>
            </a:r>
          </a:p>
          <a:p>
            <a:endParaRPr lang="en-US" dirty="0"/>
          </a:p>
          <a:p>
            <a:r>
              <a:rPr lang="en-US" dirty="0"/>
              <a:t>The best way to learn D3.js is to review examples, replicate them, and tweak them. The </a:t>
            </a:r>
            <a:r>
              <a:rPr lang="en-US" dirty="0" err="1"/>
              <a:t>api</a:t>
            </a:r>
            <a:r>
              <a:rPr lang="en-US" dirty="0"/>
              <a:t> documentation is okay, but it’s not going to get you there. </a:t>
            </a:r>
          </a:p>
          <a:p>
            <a:endParaRPr lang="en-US" dirty="0"/>
          </a:p>
          <a:p>
            <a:r>
              <a:rPr lang="en-US" dirty="0"/>
              <a:t>Unfortunately, most of the examples you’re going to encounter are in old versions of D3.js (v3)</a:t>
            </a:r>
          </a:p>
          <a:p>
            <a:endParaRPr lang="en-US" dirty="0"/>
          </a:p>
          <a:p>
            <a:r>
              <a:rPr lang="en-US" dirty="0"/>
              <a:t>The new API is similar, but you’ll have to update.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https://www.pexels.com/photo/library-high-angle-photro-159775/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http://alignedleft.com/work/d3-book</a:t>
            </a:r>
          </a:p>
          <a:p>
            <a:endParaRPr lang="en-US" dirty="0"/>
          </a:p>
          <a:p>
            <a:r>
              <a:rPr lang="en-US" dirty="0"/>
              <a:t>https://github.com/d3/d3/wiki/Tutorials#d3-v4</a:t>
            </a:r>
          </a:p>
          <a:p>
            <a:endParaRPr lang="en-US" dirty="0"/>
          </a:p>
          <a:p>
            <a:r>
              <a:rPr lang="en-US" dirty="0"/>
              <a:t>http://shop.oreilly.com/product/0636920037316.do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  <a:p>
            <a:endParaRPr lang="en-US" dirty="0"/>
          </a:p>
          <a:p>
            <a:r>
              <a:rPr lang="en-US" dirty="0"/>
              <a:t>D3.js uses SVG extensively</a:t>
            </a:r>
          </a:p>
          <a:p>
            <a:endParaRPr lang="en-US" dirty="0"/>
          </a:p>
          <a:p>
            <a:r>
              <a:rPr lang="en-US" dirty="0"/>
              <a:t>Just like HTML</a:t>
            </a:r>
          </a:p>
          <a:p>
            <a:r>
              <a:rPr lang="en-US" dirty="0"/>
              <a:t>Can take on click events</a:t>
            </a:r>
          </a:p>
          <a:p>
            <a:r>
              <a:rPr lang="en-US" dirty="0"/>
              <a:t>Can be styles with CSS</a:t>
            </a:r>
          </a:p>
          <a:p>
            <a:endParaRPr lang="en-US" dirty="0"/>
          </a:p>
          <a:p>
            <a:r>
              <a:rPr lang="en-US" dirty="0"/>
              <a:t>https://developer.mozilla.org/en-US/docs/Web/SVG</a:t>
            </a:r>
          </a:p>
          <a:p>
            <a:endParaRPr lang="en-US" dirty="0"/>
          </a:p>
          <a:p>
            <a:r>
              <a:rPr lang="en-US" dirty="0"/>
              <a:t>A few examples: 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Squares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Groups</a:t>
            </a:r>
          </a:p>
          <a:p>
            <a:r>
              <a:rPr lang="en-US" dirty="0"/>
              <a:t>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has lots of methods to import data. </a:t>
            </a:r>
          </a:p>
          <a:p>
            <a:endParaRPr lang="en-US" dirty="0"/>
          </a:p>
          <a:p>
            <a:r>
              <a:rPr lang="en-US" dirty="0"/>
              <a:t>The default binding is to take a JS object and bind it to some SVG, but D3 has utilities to take in lots of formats.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5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grabs the element, like jQuery</a:t>
            </a:r>
          </a:p>
          <a:p>
            <a:r>
              <a:rPr lang="en-US" dirty="0"/>
              <a:t>Select all tells D3 what we’re binding to</a:t>
            </a:r>
          </a:p>
          <a:p>
            <a:r>
              <a:rPr lang="en-US" dirty="0"/>
              <a:t>Data does the actual binding. </a:t>
            </a:r>
          </a:p>
          <a:p>
            <a:r>
              <a:rPr lang="en-US" dirty="0"/>
              <a:t>-- This is conceptually similar to what you’d do in an Angular or Knockout app</a:t>
            </a:r>
          </a:p>
          <a:p>
            <a:r>
              <a:rPr lang="en-US" dirty="0"/>
              <a:t>--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10 years of Web Dev on the Microsoft stack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are awash in data, so I’m trying to learn different tactics to deal with it</a:t>
            </a:r>
          </a:p>
          <a:p>
            <a:pPr marL="0" indent="0">
              <a:buFontTx/>
              <a:buNone/>
            </a:pPr>
            <a:r>
              <a:rPr lang="en-US" dirty="0"/>
              <a:t>My math skills could use some work, but web based data viz seems like a good entry point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your visualization like a stage. </a:t>
            </a:r>
          </a:p>
          <a:p>
            <a:endParaRPr lang="en-US" dirty="0"/>
          </a:p>
          <a:p>
            <a:r>
              <a:rPr lang="en-US" dirty="0"/>
              <a:t>Update –happens when an item changes</a:t>
            </a:r>
          </a:p>
          <a:p>
            <a:r>
              <a:rPr lang="en-US" dirty="0"/>
              <a:t>Enter – when it enters</a:t>
            </a:r>
          </a:p>
          <a:p>
            <a:r>
              <a:rPr lang="en-US" dirty="0"/>
              <a:t>Exit – when it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29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or remove elements</a:t>
            </a:r>
          </a:p>
          <a:p>
            <a:r>
              <a:rPr lang="en-US" dirty="0"/>
              <a:t>We can change attributes, classes,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You can also add transition animations</a:t>
            </a:r>
          </a:p>
          <a:p>
            <a:endParaRPr lang="en-US" dirty="0"/>
          </a:p>
          <a:p>
            <a:r>
              <a:rPr lang="en-US" dirty="0"/>
              <a:t>A lot like jQuery.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9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has lots of other things to help with chart generation. We can’t cover them all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shell out to the website if I can. </a:t>
            </a:r>
          </a:p>
          <a:p>
            <a:endParaRPr lang="en-US" dirty="0"/>
          </a:p>
          <a:p>
            <a:r>
              <a:rPr lang="en-US" dirty="0"/>
              <a:t>Major points: </a:t>
            </a:r>
          </a:p>
          <a:p>
            <a:pPr marL="0" indent="0">
              <a:buNone/>
            </a:pPr>
            <a:r>
              <a:rPr lang="en-US" dirty="0"/>
              <a:t>1. There’s a ton of data here. Each data dimension is an excel spreadsheet. </a:t>
            </a:r>
          </a:p>
          <a:p>
            <a:pPr marL="0" indent="0">
              <a:buNone/>
            </a:pPr>
            <a:r>
              <a:rPr lang="en-US" dirty="0"/>
              <a:t>2. The animation tells a very interesting story</a:t>
            </a:r>
          </a:p>
          <a:p>
            <a:pPr marL="0" indent="0">
              <a:buNone/>
            </a:pPr>
            <a:r>
              <a:rPr lang="en-US" dirty="0"/>
              <a:t>3. Easily accessible by nearly anyone</a:t>
            </a:r>
          </a:p>
          <a:p>
            <a:pPr marL="0" indent="0">
              <a:buNone/>
            </a:pPr>
            <a:r>
              <a:rPr lang="en-US" dirty="0"/>
              <a:t>4. People can actually handle the data (it’s interactive)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http://www.gapminder.org/tools/#_locale_id=en;&amp;chart-type=bubbles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1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https://en.wikipedia.org/wiki/Charles_Joseph_Minard</a:t>
            </a:r>
          </a:p>
          <a:p>
            <a:endParaRPr lang="en-US" dirty="0"/>
          </a:p>
          <a:p>
            <a:r>
              <a:rPr lang="en-US" dirty="0"/>
              <a:t>This data viz tells a story about Napoleon and his followers. </a:t>
            </a:r>
          </a:p>
          <a:p>
            <a:r>
              <a:rPr lang="en-US" dirty="0"/>
              <a:t>Doesn’t even need to be high tech… This is from 1869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3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https://www.nytimes.com/interactive/2015/11/24/upshot/thanksgiving-flight-patterns.html</a:t>
            </a:r>
          </a:p>
          <a:p>
            <a:endParaRPr lang="en-US" dirty="0"/>
          </a:p>
          <a:p>
            <a:r>
              <a:rPr lang="en-US" dirty="0"/>
              <a:t>Data viz gives you a better overview of the data than statistics would.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is loaded with extra details that don’t communicate information. </a:t>
            </a:r>
          </a:p>
          <a:p>
            <a:endParaRPr lang="en-US" dirty="0"/>
          </a:p>
          <a:p>
            <a:r>
              <a:rPr lang="en-US" dirty="0"/>
              <a:t>Also known as “chart junk”</a:t>
            </a:r>
          </a:p>
          <a:p>
            <a:r>
              <a:rPr lang="en-US" dirty="0"/>
              <a:t>Gradient, stupid 3d effects,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lacks axes and explanations.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“chart junk” </a:t>
            </a:r>
          </a:p>
          <a:p>
            <a:endParaRPr lang="en-US" dirty="0"/>
          </a:p>
          <a:p>
            <a:r>
              <a:rPr lang="en-US" dirty="0"/>
              <a:t>Use visual ques to denote information, but don’t over embellish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 should start at zero</a:t>
            </a:r>
          </a:p>
          <a:p>
            <a:r>
              <a:rPr lang="en-US" dirty="0"/>
              <a:t>Avoid any trickery with scaling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6" y="282392"/>
            <a:ext cx="11830494" cy="1975616"/>
          </a:xfrm>
        </p:spPr>
        <p:txBody>
          <a:bodyPr>
            <a:noAutofit/>
          </a:bodyPr>
          <a:lstStyle/>
          <a:p>
            <a:pPr algn="l" fontAlgn="base"/>
            <a:r>
              <a:rPr lang="en-US" sz="5400" dirty="0"/>
              <a:t>Climbing Data Mountain</a:t>
            </a:r>
            <a:br>
              <a:rPr lang="en-US" sz="4400" dirty="0"/>
            </a:br>
            <a:r>
              <a:rPr lang="en-US" sz="4000" dirty="0"/>
              <a:t>Web Based Data Visualizations in </a:t>
            </a:r>
            <a:br>
              <a:rPr lang="en-US" sz="4000" dirty="0"/>
            </a:br>
            <a:r>
              <a:rPr lang="en-US" sz="4000" dirty="0"/>
              <a:t>NVD3.js and D3.js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6" y="3774558"/>
            <a:ext cx="11376404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5400" dirty="0"/>
              <a:t>Dustin Ewers</a:t>
            </a:r>
          </a:p>
          <a:p>
            <a:pPr algn="l"/>
            <a:r>
              <a:rPr lang="en-US" sz="3600" dirty="0"/>
              <a:t>Consultant @ </a:t>
            </a:r>
            <a:r>
              <a:rPr lang="en-US" sz="3600" dirty="0" err="1"/>
              <a:t>Centare</a:t>
            </a:r>
            <a:endParaRPr lang="en-US" sz="3600" dirty="0"/>
          </a:p>
          <a:p>
            <a:pPr algn="l"/>
            <a:r>
              <a:rPr lang="en-US" sz="3000" dirty="0"/>
              <a:t>Demos &amp; Slides: https://github.com/DustinEwers/shiny-angular-demos</a:t>
            </a:r>
          </a:p>
          <a:p>
            <a:pPr algn="l"/>
            <a:r>
              <a:rPr lang="en-US" sz="2800" dirty="0"/>
              <a:t>Website: www.dustinewers.com</a:t>
            </a:r>
          </a:p>
          <a:p>
            <a:pPr algn="l"/>
            <a:r>
              <a:rPr lang="en-US" sz="2800" dirty="0"/>
              <a:t>Twitter: @</a:t>
            </a:r>
            <a:r>
              <a:rPr lang="en-US" sz="2800" dirty="0" err="1"/>
              <a:t>dustinjewers</a:t>
            </a:r>
            <a:endParaRPr lang="en-US" sz="2800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47" y="5687957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351478"/>
            <a:ext cx="10515600" cy="631162"/>
          </a:xfrm>
        </p:spPr>
        <p:txBody>
          <a:bodyPr>
            <a:normAutofit fontScale="90000"/>
          </a:bodyPr>
          <a:lstStyle/>
          <a:p>
            <a:r>
              <a:rPr lang="en-US" dirty="0"/>
              <a:t>Also Bad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73814717"/>
              </p:ext>
            </p:extLst>
          </p:nvPr>
        </p:nvGraphicFramePr>
        <p:xfrm>
          <a:off x="537949" y="1173708"/>
          <a:ext cx="11035352" cy="526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08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171" y="408668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7982"/>
              </p:ext>
            </p:extLst>
          </p:nvPr>
        </p:nvGraphicFramePr>
        <p:xfrm>
          <a:off x="555171" y="1317172"/>
          <a:ext cx="11394772" cy="471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115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7804261"/>
              </p:ext>
            </p:extLst>
          </p:nvPr>
        </p:nvGraphicFramePr>
        <p:xfrm>
          <a:off x="109184" y="821860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3106987"/>
              </p:ext>
            </p:extLst>
          </p:nvPr>
        </p:nvGraphicFramePr>
        <p:xfrm>
          <a:off x="6192479" y="812536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890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11" y="2422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Web Based Charting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11" y="15678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Kendo UI</a:t>
            </a:r>
          </a:p>
          <a:p>
            <a:pPr marL="0" indent="0">
              <a:buNone/>
            </a:pPr>
            <a:r>
              <a:rPr lang="en-US" sz="4400" dirty="0"/>
              <a:t>Chart.js</a:t>
            </a:r>
          </a:p>
          <a:p>
            <a:pPr marL="0" indent="0">
              <a:buNone/>
            </a:pPr>
            <a:r>
              <a:rPr lang="en-US" sz="4400" dirty="0"/>
              <a:t>Google Charts</a:t>
            </a:r>
          </a:p>
          <a:p>
            <a:pPr marL="0" indent="0">
              <a:buNone/>
            </a:pPr>
            <a:r>
              <a:rPr lang="en-US" sz="4400" dirty="0"/>
              <a:t>High Charts</a:t>
            </a:r>
          </a:p>
        </p:txBody>
      </p:sp>
    </p:spTree>
    <p:extLst>
      <p:ext uri="{BB962C8B-B14F-4D97-AF65-F5344CB8AC3E}">
        <p14:creationId xmlns:p14="http://schemas.microsoft.com/office/powerpoint/2010/main" val="12468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d3/d3-logo/master/d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618"/>
            <a:ext cx="5758912" cy="57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51681" y="1115405"/>
            <a:ext cx="5221909" cy="43513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riven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ocuments</a:t>
            </a:r>
          </a:p>
        </p:txBody>
      </p:sp>
    </p:spTree>
    <p:extLst>
      <p:ext uri="{BB962C8B-B14F-4D97-AF65-F5344CB8AC3E}">
        <p14:creationId xmlns:p14="http://schemas.microsoft.com/office/powerpoint/2010/main" val="309747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laser chainsaw weap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2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296886"/>
            <a:ext cx="10515600" cy="1228488"/>
          </a:xfrm>
        </p:spPr>
        <p:txBody>
          <a:bodyPr>
            <a:normAutofit/>
          </a:bodyPr>
          <a:lstStyle/>
          <a:p>
            <a:r>
              <a:rPr lang="en-US" sz="7200" dirty="0"/>
              <a:t>When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67" y="15253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DIY Charting Library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Unique Visualizations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Need Low Level Control</a:t>
            </a:r>
          </a:p>
        </p:txBody>
      </p:sp>
    </p:spTree>
    <p:extLst>
      <p:ext uri="{BB962C8B-B14F-4D97-AF65-F5344CB8AC3E}">
        <p14:creationId xmlns:p14="http://schemas.microsoft.com/office/powerpoint/2010/main" val="139166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When not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Old web browsers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Need something easy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No advanced usages</a:t>
            </a:r>
          </a:p>
        </p:txBody>
      </p:sp>
    </p:spTree>
    <p:extLst>
      <p:ext uri="{BB962C8B-B14F-4D97-AF65-F5344CB8AC3E}">
        <p14:creationId xmlns:p14="http://schemas.microsoft.com/office/powerpoint/2010/main" val="186560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92" y="210143"/>
            <a:ext cx="10515600" cy="1029722"/>
          </a:xfrm>
        </p:spPr>
        <p:txBody>
          <a:bodyPr/>
          <a:lstStyle/>
          <a:p>
            <a:r>
              <a:rPr lang="en-US" dirty="0"/>
              <a:t>NVD3.js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79001" y="1239864"/>
            <a:ext cx="3299712" cy="50958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Supported Charts</a:t>
            </a:r>
          </a:p>
          <a:p>
            <a:pPr marL="0" indent="0">
              <a:buNone/>
            </a:pPr>
            <a:r>
              <a:rPr lang="en-US" dirty="0"/>
              <a:t>Line</a:t>
            </a:r>
          </a:p>
          <a:p>
            <a:pPr marL="0" indent="0">
              <a:buNone/>
            </a:pPr>
            <a:r>
              <a:rPr lang="en-US" dirty="0"/>
              <a:t>Bar</a:t>
            </a:r>
          </a:p>
          <a:p>
            <a:pPr marL="0" indent="0">
              <a:buNone/>
            </a:pPr>
            <a:r>
              <a:rPr lang="en-US" dirty="0"/>
              <a:t>Bubble</a:t>
            </a:r>
          </a:p>
          <a:p>
            <a:pPr marL="0" indent="0">
              <a:buNone/>
            </a:pPr>
            <a:r>
              <a:rPr lang="en-US" dirty="0"/>
              <a:t>Area</a:t>
            </a:r>
          </a:p>
          <a:p>
            <a:pPr marL="0" indent="0">
              <a:buNone/>
            </a:pPr>
            <a:r>
              <a:rPr lang="en-US" dirty="0"/>
              <a:t>Pie</a:t>
            </a:r>
          </a:p>
          <a:p>
            <a:pPr marL="0" indent="0">
              <a:buNone/>
            </a:pPr>
            <a:r>
              <a:rPr lang="en-US" dirty="0"/>
              <a:t>Bullet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" y="1239865"/>
            <a:ext cx="78676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pexels.com/photos/159775/library-la-trobe-study-students-159775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6350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62" y="1690688"/>
            <a:ext cx="402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27" y="2530809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D3.js Concepts</a:t>
            </a:r>
          </a:p>
        </p:txBody>
      </p:sp>
    </p:spTree>
    <p:extLst>
      <p:ext uri="{BB962C8B-B14F-4D97-AF65-F5344CB8AC3E}">
        <p14:creationId xmlns:p14="http://schemas.microsoft.com/office/powerpoint/2010/main" val="254255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03" y="216269"/>
            <a:ext cx="10515600" cy="743229"/>
          </a:xfrm>
        </p:spPr>
        <p:txBody>
          <a:bodyPr/>
          <a:lstStyle/>
          <a:p>
            <a:r>
              <a:rPr lang="en-US" dirty="0"/>
              <a:t>SVG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1354955"/>
            <a:ext cx="11076841" cy="23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3" y="3950695"/>
            <a:ext cx="10304113" cy="2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Supported formats:</a:t>
            </a:r>
          </a:p>
          <a:p>
            <a:pPr marL="0" indent="0">
              <a:buNone/>
            </a:pPr>
            <a:r>
              <a:rPr lang="en-US" sz="4400" dirty="0"/>
              <a:t>JSON </a:t>
            </a:r>
          </a:p>
          <a:p>
            <a:pPr marL="0" indent="0">
              <a:buNone/>
            </a:pPr>
            <a:r>
              <a:rPr lang="en-US" sz="4400" dirty="0"/>
              <a:t>TSV/CSV</a:t>
            </a:r>
          </a:p>
          <a:p>
            <a:pPr marL="0" indent="0">
              <a:buNone/>
            </a:pPr>
            <a:r>
              <a:rPr lang="en-US" sz="4400" dirty="0"/>
              <a:t>XML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3" y="173739"/>
            <a:ext cx="10515600" cy="812621"/>
          </a:xfrm>
        </p:spPr>
        <p:txBody>
          <a:bodyPr/>
          <a:lstStyle/>
          <a:p>
            <a:r>
              <a:rPr lang="en-US" dirty="0"/>
              <a:t>Data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177746"/>
            <a:ext cx="9143999" cy="55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8" y="263895"/>
            <a:ext cx="10515600" cy="905688"/>
          </a:xfrm>
        </p:spPr>
        <p:txBody>
          <a:bodyPr/>
          <a:lstStyle/>
          <a:p>
            <a:r>
              <a:rPr lang="en-US" dirty="0"/>
              <a:t>D3.js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8" y="1483131"/>
            <a:ext cx="7899547" cy="52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7" y="152474"/>
            <a:ext cx="10515600" cy="1017108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7" y="1169581"/>
            <a:ext cx="6257744" cy="2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267" y="602016"/>
            <a:ext cx="6521245" cy="543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Scales</a:t>
            </a:r>
          </a:p>
          <a:p>
            <a:pPr marL="0" indent="0">
              <a:buNone/>
            </a:pPr>
            <a:r>
              <a:rPr lang="en-US" sz="3200" dirty="0"/>
              <a:t>Shape, Line, and Polygon Generation</a:t>
            </a:r>
          </a:p>
          <a:p>
            <a:pPr marL="0" indent="0">
              <a:buNone/>
            </a:pPr>
            <a:r>
              <a:rPr lang="en-US" sz="3200" dirty="0"/>
              <a:t>Drag and Drop</a:t>
            </a:r>
          </a:p>
          <a:p>
            <a:pPr marL="0" indent="0">
              <a:buNone/>
            </a:pPr>
            <a:r>
              <a:rPr lang="en-US" sz="3200" dirty="0"/>
              <a:t>Animation</a:t>
            </a:r>
          </a:p>
          <a:p>
            <a:pPr marL="0" indent="0">
              <a:buNone/>
            </a:pPr>
            <a:r>
              <a:rPr lang="en-US" sz="3200" dirty="0"/>
              <a:t>Colors</a:t>
            </a:r>
          </a:p>
          <a:p>
            <a:pPr marL="0" indent="0">
              <a:buNone/>
            </a:pPr>
            <a:r>
              <a:rPr lang="en-US" sz="3200" dirty="0"/>
              <a:t>Basic Statistics</a:t>
            </a:r>
          </a:p>
          <a:p>
            <a:pPr marL="0" indent="0">
              <a:buNone/>
            </a:pPr>
            <a:r>
              <a:rPr lang="en-US" sz="3200" dirty="0"/>
              <a:t>Array Manipulation</a:t>
            </a:r>
          </a:p>
          <a:p>
            <a:pPr marL="0" indent="0">
              <a:buNone/>
            </a:pPr>
            <a:r>
              <a:rPr lang="en-US" sz="3200" dirty="0"/>
              <a:t>Maps</a:t>
            </a:r>
          </a:p>
          <a:p>
            <a:pPr marL="0" indent="0">
              <a:buNone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  <p:pic>
        <p:nvPicPr>
          <p:cNvPr id="6146" name="Picture 2" descr="But wait There's more - But wait There's more  Billy M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3" y="602016"/>
            <a:ext cx="4284739" cy="5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3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Can Be Beautiful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Hard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Powerful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87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06475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6327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Why Bother?</a:t>
            </a:r>
          </a:p>
          <a:p>
            <a:pPr marL="0" indent="0">
              <a:buNone/>
            </a:pPr>
            <a:r>
              <a:rPr lang="en-US" sz="4400" dirty="0"/>
              <a:t>Charting Best Practices</a:t>
            </a:r>
          </a:p>
          <a:p>
            <a:pPr marL="0" indent="0">
              <a:buNone/>
            </a:pPr>
            <a:r>
              <a:rPr lang="en-US" sz="4400" dirty="0"/>
              <a:t>Web Based Charting</a:t>
            </a:r>
          </a:p>
          <a:p>
            <a:pPr marL="0" indent="0">
              <a:buNone/>
            </a:pPr>
            <a:r>
              <a:rPr lang="en-US" sz="4400" dirty="0"/>
              <a:t>Intro to D3.js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What’s so great about data visualization anyway?</a:t>
            </a:r>
          </a:p>
        </p:txBody>
      </p:sp>
    </p:spTree>
    <p:extLst>
      <p:ext uri="{BB962C8B-B14F-4D97-AF65-F5344CB8AC3E}">
        <p14:creationId xmlns:p14="http://schemas.microsoft.com/office/powerpoint/2010/main" val="38861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3" y="0"/>
            <a:ext cx="116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2/29/Min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12192000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6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wp.com/flowingdata.com/wp-content/uploads/2015/11/Thanksgiving-Flight-Patterns-by-New-York-Times.png?fit=720%2C507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245735"/>
            <a:ext cx="9003324" cy="633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0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How do we make it not suck?</a:t>
            </a:r>
          </a:p>
        </p:txBody>
      </p:sp>
    </p:spTree>
    <p:extLst>
      <p:ext uri="{BB962C8B-B14F-4D97-AF65-F5344CB8AC3E}">
        <p14:creationId xmlns:p14="http://schemas.microsoft.com/office/powerpoint/2010/main" val="315534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88926"/>
            <a:ext cx="10515600" cy="745218"/>
          </a:xfrm>
        </p:spPr>
        <p:txBody>
          <a:bodyPr/>
          <a:lstStyle/>
          <a:p>
            <a:r>
              <a:rPr lang="en-US" dirty="0"/>
              <a:t>Bad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986811"/>
              </p:ext>
            </p:extLst>
          </p:nvPr>
        </p:nvGraphicFramePr>
        <p:xfrm>
          <a:off x="468086" y="1219200"/>
          <a:ext cx="11309932" cy="5318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444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26765</TotalTime>
  <Words>1084</Words>
  <Application>Microsoft Office PowerPoint</Application>
  <PresentationFormat>Widescreen</PresentationFormat>
  <Paragraphs>234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Office Theme</vt:lpstr>
      <vt:lpstr>Climbing Data Mountain Web Based Data Visualizations in  NVD3.js and D3.js</vt:lpstr>
      <vt:lpstr>About Me</vt:lpstr>
      <vt:lpstr>Roadmap</vt:lpstr>
      <vt:lpstr>What’s so great about data visualization anyway?</vt:lpstr>
      <vt:lpstr>PowerPoint Presentation</vt:lpstr>
      <vt:lpstr>PowerPoint Presentation</vt:lpstr>
      <vt:lpstr>PowerPoint Presentation</vt:lpstr>
      <vt:lpstr>How do we make it not suck?</vt:lpstr>
      <vt:lpstr>Bad</vt:lpstr>
      <vt:lpstr>Also Bad</vt:lpstr>
      <vt:lpstr>Better</vt:lpstr>
      <vt:lpstr>PowerPoint Presentation</vt:lpstr>
      <vt:lpstr>Web Based Charting Tools</vt:lpstr>
      <vt:lpstr>PowerPoint Presentation</vt:lpstr>
      <vt:lpstr>PowerPoint Presentation</vt:lpstr>
      <vt:lpstr>When to Use D3.js</vt:lpstr>
      <vt:lpstr>When not to use D3.js</vt:lpstr>
      <vt:lpstr>NVD3.js</vt:lpstr>
      <vt:lpstr>PowerPoint Presentation</vt:lpstr>
      <vt:lpstr>D3.js Concepts</vt:lpstr>
      <vt:lpstr>SVG</vt:lpstr>
      <vt:lpstr>Data Loading</vt:lpstr>
      <vt:lpstr>Data Binding</vt:lpstr>
      <vt:lpstr>D3.js Events</vt:lpstr>
      <vt:lpstr>Transformations</vt:lpstr>
      <vt:lpstr>PowerPoint Presentation</vt:lpstr>
      <vt:lpstr>Demos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95</cp:revision>
  <dcterms:created xsi:type="dcterms:W3CDTF">2017-03-14T12:46:43Z</dcterms:created>
  <dcterms:modified xsi:type="dcterms:W3CDTF">2017-04-27T03:40:22Z</dcterms:modified>
</cp:coreProperties>
</file>